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81" r:id="rId20"/>
    <p:sldId id="282" r:id="rId21"/>
    <p:sldId id="274" r:id="rId22"/>
    <p:sldId id="276" r:id="rId23"/>
    <p:sldId id="277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1E24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90146-863F-470B-AE0B-112F89B4548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B6D19-DA6C-40DD-A556-4506E2103A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32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05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10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14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12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55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48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49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65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27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781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33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750AF-6F90-4842-B5C1-6484A763AA18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8EDF3-9817-4505-9E9C-F040437BB4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89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660675" y="1658982"/>
            <a:ext cx="3531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Fratelli </a:t>
            </a:r>
            <a:br>
              <a:rPr lang="it-IT" sz="4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delle </a:t>
            </a:r>
            <a:br>
              <a:rPr lang="it-IT" sz="4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5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Scuole Cristiane</a:t>
            </a:r>
            <a:endParaRPr lang="en-US" sz="45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830492" y="4515393"/>
            <a:ext cx="3361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Postulazione</a:t>
            </a:r>
            <a:endParaRPr lang="it-IT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Generale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Causa di </a:t>
            </a:r>
          </a:p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Beatificazione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14448" y="313898"/>
            <a:ext cx="560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processo canonico</a:t>
            </a:r>
          </a:p>
          <a:p>
            <a:pPr algn="r"/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 parte</a:t>
            </a:r>
            <a:endParaRPr lang="en-US" sz="2400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62066" y="2347417"/>
            <a:ext cx="797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Iniziò il 1 settembre 2009 nella Diocesi di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Huehuetenango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dove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Fratel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James morì con 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“fama di martirio”.</a:t>
            </a:r>
            <a:endParaRPr lang="en-US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33015" y="3671251"/>
            <a:ext cx="1010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l’inizio della fase diocesana del Processo a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Fratel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James fu dato il titolo di 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SERVO 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DIO</a:t>
            </a:r>
            <a:endParaRPr lang="en-US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10938" y="4899549"/>
            <a:ext cx="93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Processo diocesano è servito per raccogliere documenti e testimonianze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608855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cammino luminoso del martirio di </a:t>
            </a:r>
            <a:r>
              <a:rPr lang="it-IT" sz="3600" b="1" i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Fratel</a:t>
            </a:r>
            <a:r>
              <a:rPr lang="it-IT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James Miller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16200000">
            <a:off x="10203949" y="3471052"/>
            <a:ext cx="3452883" cy="523220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Indivisa Text Serif" pitchFamily="50" charset="0"/>
              </a:rPr>
              <a:t> </a:t>
            </a:r>
            <a:endParaRPr lang="en-US" sz="2800" dirty="0">
              <a:solidFill>
                <a:schemeClr val="bg1"/>
              </a:solidFill>
              <a:latin typeface="Indivisa Text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5090614"/>
            <a:ext cx="5254388" cy="996287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8925636" y="302526"/>
            <a:ext cx="3266364" cy="8438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8925637" y="6145593"/>
            <a:ext cx="3266364" cy="5322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/>
          <p:cNvSpPr txBox="1"/>
          <p:nvPr/>
        </p:nvSpPr>
        <p:spPr>
          <a:xfrm>
            <a:off x="6414448" y="313898"/>
            <a:ext cx="560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città di </a:t>
            </a:r>
          </a:p>
          <a:p>
            <a:pPr algn="r"/>
            <a:r>
              <a:rPr lang="it-IT" sz="2400" b="1" dirty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HUEHUETENANGO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529851" y="6088559"/>
            <a:ext cx="3493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Guatemala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" y="5078022"/>
            <a:ext cx="2497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sito archeologico </a:t>
            </a:r>
          </a:p>
          <a:p>
            <a:pPr algn="ctr"/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 civiltà </a:t>
            </a:r>
          </a:p>
          <a:p>
            <a:pPr algn="ctr"/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Maya a </a:t>
            </a:r>
            <a:r>
              <a:rPr lang="it-IT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Zaculeu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 descr="5778629617_cbe3e3dfd2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8776" y="4862234"/>
            <a:ext cx="2024124" cy="151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5" grpId="0" animBg="1"/>
      <p:bldP spid="3" grpId="0"/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Causa di </a:t>
            </a:r>
          </a:p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Beatificazione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745707" y="177418"/>
            <a:ext cx="6277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Centro </a:t>
            </a:r>
            <a:r>
              <a:rPr lang="it-IT" sz="28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Indígena</a:t>
            </a:r>
            <a:r>
              <a:rPr lang="it-IT" sz="28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28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Salle</a:t>
            </a:r>
            <a:endParaRPr lang="it-IT" sz="2800" b="1" dirty="0" smtClean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it-IT" sz="19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 la Comunità di </a:t>
            </a:r>
            <a:r>
              <a:rPr lang="it-IT" sz="19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Fratel</a:t>
            </a:r>
            <a:r>
              <a:rPr lang="it-IT" sz="19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James in </a:t>
            </a:r>
            <a:r>
              <a:rPr lang="it-IT" sz="19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Huehuetenango</a:t>
            </a:r>
            <a:endParaRPr lang="en-US" sz="1900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6087955"/>
            <a:ext cx="12192000" cy="461665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 il martirio del fratello il nome fu cambiato e divenne </a:t>
            </a:r>
            <a:r>
              <a:rPr lang="it-IT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 Indigena Santiago Miller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 descr="targa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068" y="1274001"/>
            <a:ext cx="3197201" cy="2239585"/>
          </a:xfrm>
          <a:prstGeom prst="rect">
            <a:avLst/>
          </a:prstGeom>
        </p:spPr>
      </p:pic>
      <p:pic>
        <p:nvPicPr>
          <p:cNvPr id="8" name="Immagine 7" descr="targa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900" y="3751849"/>
            <a:ext cx="3243536" cy="22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Causa di </a:t>
            </a:r>
          </a:p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Beatificazione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41742" y="465078"/>
            <a:ext cx="5750257" cy="461665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Cattedrale</a:t>
            </a:r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Ciudad de Guatemala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3971499"/>
            <a:ext cx="12192000" cy="1364776"/>
          </a:xfrm>
          <a:prstGeom prst="rect">
            <a:avLst/>
          </a:prstGeom>
          <a:solidFill>
            <a:srgbClr val="9B1E2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0" y="4299944"/>
            <a:ext cx="7124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Sopra una delle colonne esterne, tra gli altri nomi, </a:t>
            </a:r>
          </a:p>
          <a:p>
            <a:pPr algn="r"/>
            <a:r>
              <a:rPr lang="it-IT" sz="20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c’è quello di </a:t>
            </a:r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Miller Santiago, James</a:t>
            </a:r>
            <a:endParaRPr lang="en-US" sz="2400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 descr="cattedr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038" y="1114811"/>
            <a:ext cx="4077664" cy="5743189"/>
          </a:xfrm>
          <a:prstGeom prst="rect">
            <a:avLst/>
          </a:prstGeom>
        </p:spPr>
      </p:pic>
      <p:cxnSp>
        <p:nvCxnSpPr>
          <p:cNvPr id="9" name="Connettore 1 8"/>
          <p:cNvCxnSpPr/>
          <p:nvPr/>
        </p:nvCxnSpPr>
        <p:spPr>
          <a:xfrm>
            <a:off x="8015844" y="2553195"/>
            <a:ext cx="2790701" cy="1588"/>
          </a:xfrm>
          <a:prstGeom prst="line">
            <a:avLst/>
          </a:prstGeom>
          <a:ln w="38100">
            <a:solidFill>
              <a:srgbClr val="9B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Causa di </a:t>
            </a:r>
          </a:p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Beatificazione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256896" y="465078"/>
            <a:ext cx="3935103" cy="461665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Ciudad de Guatemala</a:t>
            </a:r>
          </a:p>
        </p:txBody>
      </p:sp>
      <p:pic>
        <p:nvPicPr>
          <p:cNvPr id="5" name="Immagine 4" descr="murales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081" y="1490023"/>
            <a:ext cx="7196919" cy="5367977"/>
          </a:xfrm>
          <a:prstGeom prst="rect">
            <a:avLst/>
          </a:prstGeom>
        </p:spPr>
      </p:pic>
      <p:pic>
        <p:nvPicPr>
          <p:cNvPr id="6" name="Immagine 5" descr="murales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662" y="3745745"/>
            <a:ext cx="3363605" cy="219103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02535" y="6018664"/>
            <a:ext cx="4023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Alcuni Murales dedicati</a:t>
            </a:r>
          </a:p>
          <a:p>
            <a:pPr algn="ctr"/>
            <a:r>
              <a:rPr lang="it-IT" sz="20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20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Fratel</a:t>
            </a:r>
            <a:r>
              <a:rPr lang="it-IT" sz="20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James “Santiago” Miller</a:t>
            </a:r>
            <a:endParaRPr lang="en-US" sz="2000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Causa di </a:t>
            </a:r>
          </a:p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Beatificazione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Causa di </a:t>
            </a:r>
          </a:p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Beatificazione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6324" y="147643"/>
            <a:ext cx="560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processo canonico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59460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cammino luminoso del martirio di </a:t>
            </a:r>
            <a:r>
              <a:rPr lang="it-IT" sz="3600" b="1" i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Fratel</a:t>
            </a:r>
            <a:r>
              <a:rPr lang="it-IT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James Miller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 descr="doc_carac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231" y="688769"/>
            <a:ext cx="5977770" cy="501429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98764" y="3743031"/>
            <a:ext cx="5783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Settembre 1994</a:t>
            </a:r>
          </a:p>
          <a:p>
            <a:pPr algn="r"/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Conferenza Episcopale Latinoamericana </a:t>
            </a:r>
          </a:p>
          <a:p>
            <a:pPr algn="r"/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chiede alle diocesi di iniziare </a:t>
            </a:r>
            <a:b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processi di Beatificazione dei Martiri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488060" y="681387"/>
            <a:ext cx="11541645" cy="5051466"/>
            <a:chOff x="488060" y="681387"/>
            <a:chExt cx="11541645" cy="5051466"/>
          </a:xfrm>
        </p:grpSpPr>
        <p:cxnSp>
          <p:nvCxnSpPr>
            <p:cNvPr id="10" name="Connettore 1 9"/>
            <p:cNvCxnSpPr/>
            <p:nvPr/>
          </p:nvCxnSpPr>
          <p:spPr>
            <a:xfrm rot="5400000">
              <a:off x="-391426" y="4851779"/>
              <a:ext cx="1760561" cy="1588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0800000" flipV="1">
              <a:off x="488060" y="5700155"/>
              <a:ext cx="11541645" cy="20015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H="1">
              <a:off x="9520126" y="3186474"/>
              <a:ext cx="5006476" cy="11071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10800000" flipV="1">
              <a:off x="6305797" y="681387"/>
              <a:ext cx="5723104" cy="7382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Causa di </a:t>
            </a:r>
          </a:p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Beatificazione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6324" y="147643"/>
            <a:ext cx="560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processo canonico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59460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cammino luminoso del martirio di </a:t>
            </a:r>
            <a:r>
              <a:rPr lang="it-IT" sz="3600" b="1" i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Fratel</a:t>
            </a:r>
            <a:r>
              <a:rPr lang="it-IT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James Miller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98765" y="3600527"/>
            <a:ext cx="56645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Febbraio 1996</a:t>
            </a:r>
          </a:p>
          <a:p>
            <a:pPr algn="r"/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Conferenza Episcopale del Guatemala chiede </a:t>
            </a:r>
            <a:r>
              <a:rPr lang="it-IT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alPapa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Giovanni Paolo II l’introduzione della Causa di 77 Martiri</a:t>
            </a:r>
          </a:p>
          <a:p>
            <a:pPr algn="r"/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Catechisti, tra i quali </a:t>
            </a:r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Miller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doc_guatema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10" y="712518"/>
            <a:ext cx="5838685" cy="5003601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488060" y="681387"/>
            <a:ext cx="11541645" cy="5051466"/>
            <a:chOff x="488060" y="681387"/>
            <a:chExt cx="11541645" cy="5051466"/>
          </a:xfrm>
        </p:grpSpPr>
        <p:cxnSp>
          <p:nvCxnSpPr>
            <p:cNvPr id="7" name="Connettore 1 6"/>
            <p:cNvCxnSpPr/>
            <p:nvPr/>
          </p:nvCxnSpPr>
          <p:spPr>
            <a:xfrm rot="5400000">
              <a:off x="-391426" y="4851779"/>
              <a:ext cx="1760561" cy="1588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 rot="10800000" flipV="1">
              <a:off x="488060" y="5700155"/>
              <a:ext cx="11541645" cy="20015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6200000" flipH="1">
              <a:off x="9520126" y="3186474"/>
              <a:ext cx="5006476" cy="11071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10800000" flipV="1">
              <a:off x="6305797" y="681387"/>
              <a:ext cx="5723104" cy="7382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nettore 1 11"/>
          <p:cNvCxnSpPr/>
          <p:nvPr/>
        </p:nvCxnSpPr>
        <p:spPr>
          <a:xfrm>
            <a:off x="7333307" y="4187227"/>
            <a:ext cx="1579830" cy="1"/>
          </a:xfrm>
          <a:prstGeom prst="line">
            <a:avLst/>
          </a:prstGeom>
          <a:ln w="38100">
            <a:solidFill>
              <a:srgbClr val="9B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jmiller.jpg"/>
          <p:cNvPicPr>
            <a:picLocks noChangeAspect="1"/>
          </p:cNvPicPr>
          <p:nvPr/>
        </p:nvPicPr>
        <p:blipFill>
          <a:blip r:embed="rId2"/>
          <a:srcRect r="5534"/>
          <a:stretch>
            <a:fillRect/>
          </a:stretch>
        </p:blipFill>
        <p:spPr>
          <a:xfrm>
            <a:off x="7765576" y="616727"/>
            <a:ext cx="4426424" cy="5760379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Causa di </a:t>
            </a:r>
          </a:p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Beatificazione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6324" y="147643"/>
            <a:ext cx="560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processo canonico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59460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cammino luminoso del martirio di </a:t>
            </a:r>
            <a:r>
              <a:rPr lang="it-IT" sz="3600" b="1" i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Fratel</a:t>
            </a:r>
            <a:r>
              <a:rPr lang="it-IT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James Miller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677468" y="2317638"/>
            <a:ext cx="298885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settembre 2009</a:t>
            </a:r>
          </a:p>
          <a:p>
            <a:pPr algn="ctr"/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Iniziò la Causa di </a:t>
            </a:r>
          </a:p>
          <a:p>
            <a:pPr algn="ctr"/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Beatificazione e</a:t>
            </a:r>
          </a:p>
          <a:p>
            <a:pPr algn="ctr"/>
            <a:r>
              <a:rPr lang="it-IT" sz="22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Fratel</a:t>
            </a:r>
            <a:endParaRPr lang="it-IT" sz="2200" b="1" dirty="0" smtClean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MILLER</a:t>
            </a:r>
          </a:p>
          <a:p>
            <a:pPr algn="ctr"/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divenne</a:t>
            </a:r>
          </a:p>
          <a:p>
            <a:pPr algn="ctr"/>
            <a:r>
              <a:rPr lang="it-IT" sz="2200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Servo di Dio</a:t>
            </a:r>
            <a:endParaRPr lang="en-US" sz="2200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488060" y="681387"/>
            <a:ext cx="11541645" cy="5051466"/>
            <a:chOff x="488060" y="681387"/>
            <a:chExt cx="11541645" cy="5051466"/>
          </a:xfrm>
        </p:grpSpPr>
        <p:cxnSp>
          <p:nvCxnSpPr>
            <p:cNvPr id="7" name="Connettore 1 6"/>
            <p:cNvCxnSpPr/>
            <p:nvPr/>
          </p:nvCxnSpPr>
          <p:spPr>
            <a:xfrm rot="5400000">
              <a:off x="-391426" y="4851779"/>
              <a:ext cx="1760561" cy="1588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 rot="10800000" flipV="1">
              <a:off x="488060" y="5700155"/>
              <a:ext cx="11541645" cy="20015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6200000" flipH="1">
              <a:off x="9520126" y="3186474"/>
              <a:ext cx="5006476" cy="11071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10800000" flipV="1">
              <a:off x="6305797" y="681387"/>
              <a:ext cx="5723104" cy="7382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magine 12" descr="diohueh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12" y="2599039"/>
            <a:ext cx="2806015" cy="3431724"/>
          </a:xfrm>
          <a:prstGeom prst="rect">
            <a:avLst/>
          </a:prstGeom>
        </p:spPr>
      </p:pic>
      <p:pic>
        <p:nvPicPr>
          <p:cNvPr id="12" name="Immagine 11" descr="arcichica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748" y="1657470"/>
            <a:ext cx="2806015" cy="34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Causa di </a:t>
            </a:r>
          </a:p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Beatificazione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6324" y="147643"/>
            <a:ext cx="560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processo canonico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59460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cammino luminoso del martirio di </a:t>
            </a:r>
            <a:r>
              <a:rPr lang="it-IT" sz="3600" b="1" i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Fratel</a:t>
            </a:r>
            <a:r>
              <a:rPr lang="it-IT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James Miller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862336" y="1021100"/>
            <a:ext cx="6138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Ottobre 2009</a:t>
            </a:r>
          </a:p>
          <a:p>
            <a:pPr algn="r"/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membri del Tribunale Diocesano di Chicago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488060" y="681387"/>
            <a:ext cx="11541645" cy="5051466"/>
            <a:chOff x="488060" y="681387"/>
            <a:chExt cx="11541645" cy="5051466"/>
          </a:xfrm>
        </p:grpSpPr>
        <p:cxnSp>
          <p:nvCxnSpPr>
            <p:cNvPr id="7" name="Connettore 1 6"/>
            <p:cNvCxnSpPr/>
            <p:nvPr/>
          </p:nvCxnSpPr>
          <p:spPr>
            <a:xfrm rot="5400000">
              <a:off x="-391426" y="4851779"/>
              <a:ext cx="1760561" cy="1588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 rot="10800000" flipV="1">
              <a:off x="488060" y="5700155"/>
              <a:ext cx="11541645" cy="20015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6200000" flipH="1">
              <a:off x="9520126" y="3186474"/>
              <a:ext cx="5006476" cy="11071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10800000" flipV="1">
              <a:off x="6305797" y="681387"/>
              <a:ext cx="5723104" cy="7382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magine 10" descr="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596" y="2060812"/>
            <a:ext cx="3214712" cy="2429300"/>
          </a:xfrm>
          <a:prstGeom prst="rect">
            <a:avLst/>
          </a:prstGeom>
        </p:spPr>
      </p:pic>
      <p:pic>
        <p:nvPicPr>
          <p:cNvPr id="12" name="Immagine 11" descr="0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711" y="1921341"/>
            <a:ext cx="4925204" cy="3715184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586854" y="4189863"/>
            <a:ext cx="61414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Settembre 2009</a:t>
            </a:r>
          </a:p>
          <a:p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Suor MADELEVA </a:t>
            </a:r>
            <a:r>
              <a:rPr lang="it-IT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Manzanares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Suazo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presta giuramento davanti al Vescovo, </a:t>
            </a:r>
            <a:b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Promotore di Giustizia e al Notaio.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31466" y="362056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5" name="Rettangolo 4"/>
          <p:cNvSpPr/>
          <p:nvPr/>
        </p:nvSpPr>
        <p:spPr>
          <a:xfrm>
            <a:off x="11831466" y="1413228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Rettangolo 5"/>
          <p:cNvSpPr/>
          <p:nvPr/>
        </p:nvSpPr>
        <p:spPr>
          <a:xfrm>
            <a:off x="11831466" y="3003539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7" name="Rettangolo 6"/>
          <p:cNvSpPr/>
          <p:nvPr/>
        </p:nvSpPr>
        <p:spPr>
          <a:xfrm>
            <a:off x="11831466" y="3839635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8" name="Rettangolo 7"/>
          <p:cNvSpPr/>
          <p:nvPr/>
        </p:nvSpPr>
        <p:spPr>
          <a:xfrm>
            <a:off x="11831466" y="4725867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9" name="Rettangolo 8"/>
          <p:cNvSpPr/>
          <p:nvPr/>
        </p:nvSpPr>
        <p:spPr>
          <a:xfrm>
            <a:off x="11831466" y="5693906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310578" y="490122"/>
            <a:ext cx="3361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PRIMI ANNI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323641" y="1302618"/>
            <a:ext cx="3361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FORMAZIONE</a:t>
            </a:r>
          </a:p>
          <a:p>
            <a:pPr algn="r"/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INTELETTUALE</a:t>
            </a:r>
          </a:p>
          <a:p>
            <a:pPr algn="r"/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RELIGIOSA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382016" y="3011597"/>
            <a:ext cx="3361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INSEGNANTE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310578" y="3847693"/>
            <a:ext cx="3361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MISSIONARIO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310578" y="4733925"/>
            <a:ext cx="3361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MARTIRIO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046720" y="5590670"/>
            <a:ext cx="3625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CAUSA </a:t>
            </a:r>
            <a:r>
              <a:rPr lang="it-IT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endParaRPr lang="it-IT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BEATIFICAZIONE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48195" y="248193"/>
            <a:ext cx="35313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Fratel</a:t>
            </a:r>
            <a:endParaRPr lang="it-IT" sz="36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Miller</a:t>
            </a:r>
            <a:b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(1944  - 1982)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Causa di </a:t>
            </a:r>
          </a:p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Beatificazione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6324" y="147643"/>
            <a:ext cx="5603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processo canonico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59460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cammino luminoso del martirio di </a:t>
            </a:r>
            <a:r>
              <a:rPr lang="it-IT" sz="3600" b="1" i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Fratel</a:t>
            </a:r>
            <a:r>
              <a:rPr lang="it-IT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James Miller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862336" y="759842"/>
            <a:ext cx="61385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Processo nella Diocesi di La </a:t>
            </a:r>
            <a:r>
              <a:rPr lang="it-IT" sz="22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Crosse</a:t>
            </a:r>
            <a:endParaRPr lang="it-IT" sz="2200" b="1" dirty="0" smtClean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(la diocesi nella quale era nato James Miller)</a:t>
            </a:r>
          </a:p>
          <a:p>
            <a:pPr algn="r"/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488060" y="681387"/>
            <a:ext cx="11541645" cy="5051466"/>
            <a:chOff x="488060" y="681387"/>
            <a:chExt cx="11541645" cy="5051466"/>
          </a:xfrm>
        </p:grpSpPr>
        <p:cxnSp>
          <p:nvCxnSpPr>
            <p:cNvPr id="7" name="Connettore 1 6"/>
            <p:cNvCxnSpPr/>
            <p:nvPr/>
          </p:nvCxnSpPr>
          <p:spPr>
            <a:xfrm rot="5400000">
              <a:off x="-391426" y="4851779"/>
              <a:ext cx="1760561" cy="1588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 rot="10800000" flipV="1">
              <a:off x="488060" y="5700155"/>
              <a:ext cx="11541645" cy="20015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6200000" flipH="1">
              <a:off x="9520126" y="3186474"/>
              <a:ext cx="5006476" cy="11071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rot="10800000" flipV="1">
              <a:off x="6305797" y="681387"/>
              <a:ext cx="5723104" cy="7382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asellaDiTesto 12"/>
          <p:cNvSpPr txBox="1"/>
          <p:nvPr/>
        </p:nvSpPr>
        <p:spPr>
          <a:xfrm>
            <a:off x="2440389" y="3872463"/>
            <a:ext cx="43509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testimoni </a:t>
            </a:r>
            <a:b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William Miller e Ralph Miller</a:t>
            </a:r>
          </a:p>
          <a:p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Patricia Richter Miller</a:t>
            </a:r>
          </a:p>
          <a:p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Louise </a:t>
            </a:r>
            <a:r>
              <a:rPr lang="it-IT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Shafranski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Miller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 2 fratelli e le 2 sorelle di James)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 descr="diocesilacros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42" y="3058311"/>
            <a:ext cx="1921192" cy="2629672"/>
          </a:xfrm>
          <a:prstGeom prst="rect">
            <a:avLst/>
          </a:prstGeom>
          <a:ln w="38100">
            <a:solidFill>
              <a:srgbClr val="9B1E24"/>
            </a:solidFill>
          </a:ln>
        </p:spPr>
      </p:pic>
      <p:pic>
        <p:nvPicPr>
          <p:cNvPr id="14" name="Immagine 13" descr="famigl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042" y="2143256"/>
            <a:ext cx="5144589" cy="3828108"/>
          </a:xfrm>
          <a:prstGeom prst="rect">
            <a:avLst/>
          </a:prstGeom>
        </p:spPr>
      </p:pic>
      <p:pic>
        <p:nvPicPr>
          <p:cNvPr id="15" name="Immagine 14" descr="casamill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047" y="1652469"/>
            <a:ext cx="3051278" cy="1642077"/>
          </a:xfrm>
          <a:prstGeom prst="rect">
            <a:avLst/>
          </a:prstGeom>
          <a:ln w="38100">
            <a:solidFill>
              <a:srgbClr val="9B1E24"/>
            </a:solidFill>
          </a:ln>
        </p:spPr>
      </p:pic>
      <p:sp>
        <p:nvSpPr>
          <p:cNvPr id="16" name="CasellaDiTesto 15"/>
          <p:cNvSpPr txBox="1"/>
          <p:nvPr/>
        </p:nvSpPr>
        <p:spPr>
          <a:xfrm>
            <a:off x="6877457" y="5651773"/>
            <a:ext cx="5175113" cy="307777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latin typeface="Indivisa Text Serif" pitchFamily="50" charset="0"/>
              </a:rPr>
              <a:t>La famiglia Miller davanti la propria casa</a:t>
            </a:r>
            <a:endParaRPr lang="en-US" sz="1400" b="1" dirty="0">
              <a:latin typeface="Indivisa Text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Causa di </a:t>
            </a:r>
          </a:p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Beatificazione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6324" y="161291"/>
            <a:ext cx="5603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processo canonico</a:t>
            </a:r>
          </a:p>
          <a:p>
            <a:pPr algn="r"/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 parte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59460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cammino luminoso del martirio di </a:t>
            </a:r>
            <a:r>
              <a:rPr lang="it-IT" sz="3600" b="1" i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Fratel</a:t>
            </a:r>
            <a:r>
              <a:rPr lang="it-IT" sz="3600" b="1" i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James Miller</a:t>
            </a:r>
            <a:endParaRPr lang="en-US" sz="3600" b="1" i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488060" y="1160060"/>
            <a:ext cx="11541645" cy="4572792"/>
            <a:chOff x="488060" y="681387"/>
            <a:chExt cx="11541645" cy="5051466"/>
          </a:xfrm>
        </p:grpSpPr>
        <p:cxnSp>
          <p:nvCxnSpPr>
            <p:cNvPr id="6" name="Connettore 1 5"/>
            <p:cNvCxnSpPr/>
            <p:nvPr/>
          </p:nvCxnSpPr>
          <p:spPr>
            <a:xfrm rot="5400000">
              <a:off x="-391426" y="4851779"/>
              <a:ext cx="1760561" cy="1588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1 6"/>
            <p:cNvCxnSpPr/>
            <p:nvPr/>
          </p:nvCxnSpPr>
          <p:spPr>
            <a:xfrm rot="10800000" flipV="1">
              <a:off x="488060" y="5700155"/>
              <a:ext cx="11541645" cy="20015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 rot="16200000" flipH="1">
              <a:off x="9520126" y="3186474"/>
              <a:ext cx="5006476" cy="11071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 rot="10800000" flipV="1">
              <a:off x="6305797" y="681387"/>
              <a:ext cx="5723104" cy="7382"/>
            </a:xfrm>
            <a:prstGeom prst="line">
              <a:avLst/>
            </a:prstGeom>
            <a:ln w="12700">
              <a:solidFill>
                <a:srgbClr val="9B1E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sellaDiTesto 9"/>
          <p:cNvSpPr txBox="1"/>
          <p:nvPr/>
        </p:nvSpPr>
        <p:spPr>
          <a:xfrm>
            <a:off x="4967785" y="1351128"/>
            <a:ext cx="7042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</a:t>
            </a:r>
            <a:r>
              <a:rPr lang="it-I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 </a:t>
            </a:r>
            <a:r>
              <a:rPr lang="it-IT" sz="22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martyrio</a:t>
            </a:r>
            <a:r>
              <a:rPr lang="it-IT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 Dei </a:t>
            </a:r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IACOBI ALFREDI MILLER</a:t>
            </a:r>
            <a:endParaRPr lang="en-US" sz="2200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854890" y="2197289"/>
            <a:ext cx="61687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 pagine, </a:t>
            </a:r>
            <a:r>
              <a:rPr lang="it-IT" sz="2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divise in</a:t>
            </a:r>
            <a:r>
              <a:rPr lang="it-IT" sz="22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sezioni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846463" y="2657046"/>
            <a:ext cx="6182436" cy="3041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PRESENTAZIONE DEL RELATORE</a:t>
            </a:r>
          </a:p>
          <a:p>
            <a:pPr marL="342900" indent="-342900">
              <a:lnSpc>
                <a:spcPct val="150000"/>
              </a:lnSpc>
            </a:pP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INTRODUZIONE GENERALE</a:t>
            </a:r>
          </a:p>
          <a:p>
            <a:pPr marL="342900" indent="-342900">
              <a:lnSpc>
                <a:spcPct val="150000"/>
              </a:lnSpc>
            </a:pP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 (CON LA BIOGRAFIA: 7 CAPITOLI)</a:t>
            </a:r>
          </a:p>
          <a:p>
            <a:pPr marL="342900" indent="-342900">
              <a:lnSpc>
                <a:spcPct val="150000"/>
              </a:lnSpc>
            </a:pP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SUMMARIUM TESTIUM (TESTIMONIANZE)</a:t>
            </a:r>
          </a:p>
          <a:p>
            <a:pPr marL="342900" indent="-342900">
              <a:lnSpc>
                <a:spcPct val="150000"/>
              </a:lnSpc>
            </a:pP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SUMMARIUM DOCUMENTORUM (DOCUMENTI)</a:t>
            </a:r>
          </a:p>
          <a:p>
            <a:pPr marL="342900" indent="-342900">
              <a:lnSpc>
                <a:spcPct val="150000"/>
              </a:lnSpc>
            </a:pP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 (RELAZIONE)</a:t>
            </a:r>
          </a:p>
          <a:p>
            <a:pPr marL="342900" indent="-342900">
              <a:lnSpc>
                <a:spcPct val="150000"/>
              </a:lnSpc>
            </a:pP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ICONOGRAFIA </a:t>
            </a:r>
          </a:p>
        </p:txBody>
      </p:sp>
      <p:pic>
        <p:nvPicPr>
          <p:cNvPr id="13" name="Immagine 12" descr="posit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61" y="2034491"/>
            <a:ext cx="4166671" cy="405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4322" y="274317"/>
            <a:ext cx="401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primi anni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191794" y="0"/>
            <a:ext cx="6000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Wisconsin</a:t>
            </a:r>
            <a:endParaRPr lang="en-US" sz="4400" dirty="0">
              <a:solidFill>
                <a:srgbClr val="99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0" y="5133703"/>
            <a:ext cx="12192000" cy="1588"/>
          </a:xfrm>
          <a:prstGeom prst="line">
            <a:avLst/>
          </a:prstGeom>
          <a:ln>
            <a:solidFill>
              <a:srgbClr val="9B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0" y="5255623"/>
            <a:ext cx="3135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Nasce il 21 Settembre</a:t>
            </a:r>
          </a:p>
          <a:p>
            <a:pPr algn="r"/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1944</a:t>
            </a:r>
            <a:r>
              <a:rPr lang="it-IT" b="1" dirty="0" smtClean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Ellis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(Stevens Point)</a:t>
            </a:r>
          </a:p>
          <a:p>
            <a:pPr algn="r"/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Wisconsin, USA</a:t>
            </a:r>
            <a:endParaRPr lang="en-US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307977" y="5255623"/>
            <a:ext cx="3884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1958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frequenta la Pacelli High 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Stevens Point,diretta </a:t>
            </a:r>
            <a:b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 Fratelli delle Scuole Cristiane</a:t>
            </a:r>
            <a:endParaRPr lang="en-US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72990" y="6120228"/>
            <a:ext cx="3884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1950-1957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frequenta</a:t>
            </a:r>
          </a:p>
          <a:p>
            <a:pPr algn="ctr"/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Edison Public School di 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Ellis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 descr="lineate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87" y="5366399"/>
            <a:ext cx="5159828" cy="70177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108960" y="5424901"/>
            <a:ext cx="129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1944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726578" y="5424901"/>
            <a:ext cx="197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1950-1957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979920" y="5424901"/>
            <a:ext cx="1293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1958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 descr="casamill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870" y="2800752"/>
            <a:ext cx="4159319" cy="2238381"/>
          </a:xfrm>
          <a:prstGeom prst="rect">
            <a:avLst/>
          </a:prstGeom>
        </p:spPr>
      </p:pic>
      <p:pic>
        <p:nvPicPr>
          <p:cNvPr id="14" name="Immagine 13" descr="stevenspoi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257" y="848635"/>
            <a:ext cx="4845280" cy="417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Formazione </a:t>
            </a:r>
          </a:p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intellettuale </a:t>
            </a:r>
          </a:p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religiosa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1" y="4258491"/>
            <a:ext cx="5394961" cy="2233749"/>
          </a:xfrm>
          <a:prstGeom prst="rect">
            <a:avLst/>
          </a:prstGeom>
          <a:solidFill>
            <a:srgbClr val="9B1E2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lineatemp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86826" y="4654187"/>
            <a:ext cx="1223964" cy="139519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89165" y="4445726"/>
            <a:ext cx="3884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agosto 1963: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emette i Primi Voti e inizia lo </a:t>
            </a:r>
            <a:r>
              <a:rPr lang="it-IT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Scolasticato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Winona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dove frequenta la 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Saint 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Mary’s</a:t>
            </a:r>
            <a:endParaRPr lang="en-US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89165" y="5363949"/>
            <a:ext cx="3884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1959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entra tra i Fratelli delle Scuole Cristiane e inizia il Junior </a:t>
            </a:r>
            <a:r>
              <a:rPr lang="it-IT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Novitiate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Glencoe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(Illinois)</a:t>
            </a:r>
            <a:endParaRPr lang="en-US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9817" y="4719506"/>
            <a:ext cx="124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1963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05019" y="5377828"/>
            <a:ext cx="124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1959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 descr="juonora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960" y="1162595"/>
            <a:ext cx="6400391" cy="424785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1586754" y="0"/>
            <a:ext cx="605246" cy="6858000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Insegnante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797039" y="0"/>
            <a:ext cx="5185695" cy="4572000"/>
          </a:xfrm>
          <a:prstGeom prst="rect">
            <a:avLst/>
          </a:prstGeom>
          <a:solidFill>
            <a:srgbClr val="9B1E2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6805748" y="899063"/>
            <a:ext cx="5307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1967-1969 CRETIN HIGH SCHOOL </a:t>
            </a:r>
          </a:p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 una “</a:t>
            </a:r>
            <a:r>
              <a:rPr lang="it-IT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it-IT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perchè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essa </a:t>
            </a:r>
          </a:p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c’era un JROTIC (Junior </a:t>
            </a:r>
            <a:r>
              <a:rPr lang="it-IT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Reverve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Officers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Training </a:t>
            </a:r>
            <a:r>
              <a:rPr lang="it-IT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Corps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di cui Br. James fu 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Quartermaster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805748" y="0"/>
            <a:ext cx="5386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Saint Paul, MN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 descr="foto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" y="2943944"/>
            <a:ext cx="8864045" cy="3631474"/>
          </a:xfrm>
          <a:prstGeom prst="rect">
            <a:avLst/>
          </a:prstGeom>
        </p:spPr>
      </p:pic>
      <p:pic>
        <p:nvPicPr>
          <p:cNvPr id="7" name="Immagine 6" descr="foto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544" y="2943944"/>
            <a:ext cx="2373635" cy="364259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9252132" y="2943944"/>
            <a:ext cx="182880" cy="363637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Missionario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 descr="nicarag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478" y="0"/>
            <a:ext cx="5434522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82620" y="2614899"/>
            <a:ext cx="5777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Nicaragua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214651" y="3411941"/>
            <a:ext cx="5445457" cy="3446060"/>
          </a:xfrm>
          <a:prstGeom prst="rect">
            <a:avLst/>
          </a:prstGeom>
          <a:solidFill>
            <a:srgbClr val="9B1E2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1251109" y="3473019"/>
            <a:ext cx="53078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1969 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chiede di andare in missione.</a:t>
            </a:r>
          </a:p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Viene invitato a BLUEFIELDS 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(1969 -1975)</a:t>
            </a:r>
          </a:p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dopo a PUERTO CABEZAS 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(1975 - 1979)</a:t>
            </a:r>
          </a:p>
          <a:p>
            <a:endParaRPr lang="it-IT" b="1" dirty="0" smtClean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Istituzioni </a:t>
            </a:r>
            <a:r>
              <a:rPr lang="it-IT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Lasalliane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Distretto di </a:t>
            </a:r>
            <a:r>
              <a:rPr lang="it-IT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Winiona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(USA) </a:t>
            </a:r>
          </a:p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Nicaragua negli anni Ottanta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it-IT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BLUEFIELD: 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Colegio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 Josè</a:t>
            </a:r>
          </a:p>
          <a:p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PUERTO CABEZAS: 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Colegio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Bartolomè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Colón </a:t>
            </a:r>
          </a:p>
          <a:p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WASPAM: Istituto La </a:t>
            </a:r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Salle</a:t>
            </a:r>
            <a:endParaRPr lang="en-US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1269242" y="5515611"/>
            <a:ext cx="175506" cy="175506"/>
          </a:xfrm>
          <a:prstGeom prst="ellipse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1269242" y="5763546"/>
            <a:ext cx="175506" cy="175506"/>
          </a:xfrm>
          <a:prstGeom prst="ellipse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e 8"/>
          <p:cNvSpPr/>
          <p:nvPr/>
        </p:nvSpPr>
        <p:spPr>
          <a:xfrm>
            <a:off x="1269242" y="6336751"/>
            <a:ext cx="175506" cy="175506"/>
          </a:xfrm>
          <a:prstGeom prst="ellipse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martirio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644109" y="2060811"/>
            <a:ext cx="63296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</a:t>
            </a: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gennaio del 1981 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inviato a</a:t>
            </a:r>
          </a:p>
          <a:p>
            <a:pPr algn="r"/>
            <a:r>
              <a:rPr lang="it-IT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Huehuetenango</a:t>
            </a:r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presso</a:t>
            </a:r>
          </a:p>
          <a:p>
            <a:pPr algn="r"/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 INDIGENA LA SALLE</a:t>
            </a:r>
            <a:br>
              <a:rPr lang="it-IT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b="1" dirty="0" smtClean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Centro accoglienza che contava dai 120 ai 150 giovani </a:t>
            </a:r>
          </a:p>
          <a:p>
            <a:pPr algn="r"/>
            <a:r>
              <a:rPr lang="it-IT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indigeni che ricevevano istruzione e venivano avviati al lavoro.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50656" y="267484"/>
            <a:ext cx="5777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Guatemala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715904" y="5350976"/>
            <a:ext cx="9476096" cy="523220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 trova la morte il 13 febbraio 1982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-809739" y="5340797"/>
            <a:ext cx="2142701" cy="523220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Indivisa Text Serif" pitchFamily="50" charset="0"/>
              </a:rPr>
              <a:t> </a:t>
            </a:r>
            <a:endParaRPr lang="en-US" sz="2800" dirty="0">
              <a:solidFill>
                <a:schemeClr val="bg1"/>
              </a:solidFill>
              <a:latin typeface="Indivisa Text Serif" pitchFamily="50" charset="0"/>
            </a:endParaRPr>
          </a:p>
        </p:txBody>
      </p:sp>
      <p:pic>
        <p:nvPicPr>
          <p:cNvPr id="7" name="Immagine 6" descr="centroindige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870" y="1392071"/>
            <a:ext cx="4138130" cy="3268639"/>
          </a:xfrm>
          <a:prstGeom prst="rect">
            <a:avLst/>
          </a:prstGeom>
        </p:spPr>
      </p:pic>
      <p:pic>
        <p:nvPicPr>
          <p:cNvPr id="8" name="Immagine 7" descr="targamill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88" y="4563073"/>
            <a:ext cx="3056044" cy="2097034"/>
          </a:xfrm>
          <a:prstGeom prst="rect">
            <a:avLst/>
          </a:prstGeom>
          <a:ln>
            <a:solidFill>
              <a:srgbClr val="9B1E24"/>
            </a:solidFill>
          </a:ln>
        </p:spPr>
      </p:pic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martirio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14448" y="313898"/>
            <a:ext cx="560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Perché </a:t>
            </a:r>
            <a:r>
              <a:rPr lang="it-IT" sz="2400" b="1" dirty="0" err="1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Fratel</a:t>
            </a:r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James </a:t>
            </a:r>
            <a:r>
              <a:rPr lang="it-IT" sz="2400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 ucciso </a:t>
            </a:r>
          </a:p>
          <a:p>
            <a:pPr algn="ctr"/>
            <a:r>
              <a:rPr lang="it-IT" sz="2400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perché è considerato </a:t>
            </a:r>
            <a:r>
              <a:rPr lang="it-IT" sz="2400" b="1" dirty="0" smtClean="0">
                <a:solidFill>
                  <a:srgbClr val="9B1E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“martire”</a:t>
            </a:r>
            <a:endParaRPr lang="en-US" sz="2400" b="1" dirty="0">
              <a:solidFill>
                <a:srgbClr val="9B1E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45660" y="1473958"/>
            <a:ext cx="11778018" cy="5158854"/>
          </a:xfrm>
          <a:prstGeom prst="rect">
            <a:avLst/>
          </a:prstGeom>
          <a:solidFill>
            <a:srgbClr val="9B1E2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11831466" y="1785303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6" name="Rettangolo 5"/>
          <p:cNvSpPr/>
          <p:nvPr/>
        </p:nvSpPr>
        <p:spPr>
          <a:xfrm>
            <a:off x="11831466" y="2938025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7" name="Rettangolo 6"/>
          <p:cNvSpPr/>
          <p:nvPr/>
        </p:nvSpPr>
        <p:spPr>
          <a:xfrm>
            <a:off x="11831466" y="4121094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8" name="Rettangolo 7"/>
          <p:cNvSpPr/>
          <p:nvPr/>
        </p:nvSpPr>
        <p:spPr>
          <a:xfrm>
            <a:off x="11831466" y="5363324"/>
            <a:ext cx="360534" cy="600891"/>
          </a:xfrm>
          <a:prstGeom prst="rect">
            <a:avLst/>
          </a:prstGeom>
          <a:solidFill>
            <a:srgbClr val="9B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138985" y="1651378"/>
            <a:ext cx="8693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Grande </a:t>
            </a:r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ostilità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persecuzione sanguinosa 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governo guatemalteco </a:t>
            </a:r>
          </a:p>
          <a:p>
            <a:pPr algn="r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 la Chiesa, colpevole di difendere, in nome di Cristo, i diritti dei poveri </a:t>
            </a:r>
          </a:p>
          <a:p>
            <a:pPr algn="r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degli indigeni, ingiustamente cacciati dalle loro terre o perseguitati e uccisi.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48167" y="2915305"/>
            <a:ext cx="857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odium</a:t>
            </a:r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fidei</a:t>
            </a:r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it-IT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persecutoris</a:t>
            </a:r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richiesto per il riconoscimento del martire, </a:t>
            </a:r>
          </a:p>
          <a:p>
            <a:pPr algn="r"/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quello che si esprime contro coloro che operano in nome della propria fede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537341" y="3958105"/>
            <a:ext cx="9294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Fratelli delle Scuole Cristiane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avevano diverse </a:t>
            </a:r>
          </a:p>
          <a:p>
            <a:pPr algn="r"/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istituzioni dove accoglievano esclusivamente giovani “indigeni”</a:t>
            </a:r>
            <a:endParaRPr lang="it-IT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Fratel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James era vice direttore del Centro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Indìgena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Salle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Huehuetenango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651379" y="5202104"/>
            <a:ext cx="10167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’“</a:t>
            </a:r>
            <a:r>
              <a:rPr lang="it-IT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acceptatio</a:t>
            </a:r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martyrii</a:t>
            </a:r>
            <a:r>
              <a:rPr lang="it-IT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 parte Servi Dei”.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Fratel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James resistette alle pressioni dei familiari e dei Confratelli che, quando soggiornò negli Stati Uniti per l’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interventochirurgico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 ginocchio, lo supplicavano di non rientrare in Guatemala, data la situazione di pericolo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 rot="16200000">
            <a:off x="-809739" y="5040549"/>
            <a:ext cx="2142701" cy="523220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Indivisa Text Serif" pitchFamily="50" charset="0"/>
              </a:rPr>
              <a:t> </a:t>
            </a:r>
            <a:endParaRPr lang="en-US" sz="2800" dirty="0">
              <a:solidFill>
                <a:schemeClr val="bg1"/>
              </a:solidFill>
              <a:latin typeface="Indivisa Text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8196" y="274317"/>
            <a:ext cx="401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 martirio</a:t>
            </a:r>
            <a:endParaRPr lang="en-US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 descr="tuta_mil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468" y="1255594"/>
            <a:ext cx="7464918" cy="538404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4327395"/>
            <a:ext cx="5254389" cy="400110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tuta del Fratello con i fori delle pallottole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16200000">
            <a:off x="8501390" y="3167389"/>
            <a:ext cx="6858002" cy="523220"/>
          </a:xfrm>
          <a:prstGeom prst="rect">
            <a:avLst/>
          </a:prstGeom>
          <a:solidFill>
            <a:srgbClr val="9B1E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Indivisa Text Serif" pitchFamily="50" charset="0"/>
              </a:rPr>
              <a:t> </a:t>
            </a:r>
            <a:endParaRPr lang="en-US" sz="2800" dirty="0">
              <a:solidFill>
                <a:schemeClr val="bg1"/>
              </a:solidFill>
              <a:latin typeface="Indivisa Text Seri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791</Words>
  <Application>Microsoft Office PowerPoint</Application>
  <PresentationFormat>Widescreen</PresentationFormat>
  <Paragraphs>168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Indivisa Text Serif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 Parente</dc:creator>
  <cp:lastModifiedBy>Fabio Parente</cp:lastModifiedBy>
  <cp:revision>82</cp:revision>
  <dcterms:created xsi:type="dcterms:W3CDTF">2019-10-29T14:55:02Z</dcterms:created>
  <dcterms:modified xsi:type="dcterms:W3CDTF">2020-01-09T10:38:43Z</dcterms:modified>
</cp:coreProperties>
</file>