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1" r:id="rId20"/>
    <p:sldId id="282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E24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90146-863F-470B-AE0B-112F89B4548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B6D19-DA6C-40DD-A556-4506E2103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0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1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1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6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2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33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60675" y="1658982"/>
            <a:ext cx="353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Hermanos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Escuelas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Cristianas</a:t>
            </a:r>
            <a:endParaRPr lang="en-US" sz="4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30492" y="4515393"/>
            <a:ext cx="336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Postulación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2066" y="2347417"/>
            <a:ext cx="797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empezó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semptiembre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2009 e 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Diócesis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donde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James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había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muerto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martirizado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3015" y="3671251"/>
            <a:ext cx="101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comienzo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fase diocesana del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Hermano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recibió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SIERVO DE DIOS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0938" y="4899549"/>
            <a:ext cx="93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diocesano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sirvió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0885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0203949" y="3471052"/>
            <a:ext cx="3452883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090614"/>
            <a:ext cx="5254388" cy="996287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925636" y="302526"/>
            <a:ext cx="3266364" cy="843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925637" y="6145593"/>
            <a:ext cx="3266364" cy="5322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529851" y="6088559"/>
            <a:ext cx="34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162655" y="315415"/>
            <a:ext cx="2962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ciudad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9654" y="5234814"/>
            <a:ext cx="249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sitio arqueológico Maya en Zaculeu</a:t>
            </a:r>
          </a:p>
        </p:txBody>
      </p:sp>
      <p:pic>
        <p:nvPicPr>
          <p:cNvPr id="10" name="Immagine 9" descr="5778629617_cbe3e3dfd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8776" y="4862234"/>
            <a:ext cx="2024124" cy="1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58924" y="177418"/>
            <a:ext cx="627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8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Centro </a:t>
            </a:r>
            <a:r>
              <a:rPr lang="it-IT" sz="28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it-IT" sz="28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b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9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s-ES" sz="19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Comunidad del Hno. James en Huehuetenango</a:t>
            </a:r>
            <a:endParaRPr lang="en-US" sz="19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087955"/>
            <a:ext cx="12192000" cy="40011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Después del martirio del Hermano la obra recibió el nombre de </a:t>
            </a:r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Indigena Santiago Miller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targ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68" y="1274001"/>
            <a:ext cx="3197201" cy="2239585"/>
          </a:xfrm>
          <a:prstGeom prst="rect">
            <a:avLst/>
          </a:prstGeom>
        </p:spPr>
      </p:pic>
      <p:pic>
        <p:nvPicPr>
          <p:cNvPr id="8" name="Immagine 7" descr="targa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900" y="3751849"/>
            <a:ext cx="3243536" cy="22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41742" y="465078"/>
            <a:ext cx="5750257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Catedral 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Ciudad de Guatemala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3971499"/>
            <a:ext cx="12192000" cy="1364776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0" y="4299944"/>
            <a:ext cx="7124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una de las columnas externas, entre otros nombres,   </a:t>
            </a:r>
            <a:br>
              <a:rPr lang="es-ES" sz="20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el de </a:t>
            </a:r>
            <a:r>
              <a:rPr lang="es-ES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 Santiago, </a:t>
            </a:r>
            <a:r>
              <a:rPr lang="es-ES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cattedr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38" y="1114811"/>
            <a:ext cx="4077664" cy="574318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8015844" y="2553195"/>
            <a:ext cx="2790701" cy="1588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56896" y="465078"/>
            <a:ext cx="3935103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 de Guatemala</a:t>
            </a:r>
          </a:p>
        </p:txBody>
      </p:sp>
      <p:pic>
        <p:nvPicPr>
          <p:cNvPr id="5" name="Immagine 4" descr="murale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81" y="1490023"/>
            <a:ext cx="7196919" cy="5367977"/>
          </a:xfrm>
          <a:prstGeom prst="rect">
            <a:avLst/>
          </a:prstGeom>
        </p:spPr>
      </p:pic>
      <p:pic>
        <p:nvPicPr>
          <p:cNvPr id="6" name="Immagine 5" descr="murales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2" y="3745745"/>
            <a:ext cx="3363605" cy="21910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8196" y="6018664"/>
            <a:ext cx="447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Algunos murales dedicados</a:t>
            </a:r>
          </a:p>
          <a:p>
            <a:pPr algn="ctr"/>
            <a:r>
              <a:rPr lang="es-ES" sz="20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Hermano James "Santiago" Miller</a:t>
            </a:r>
            <a:endParaRPr lang="en-US" sz="20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divisa Text Serif" pitchFamily="50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divisa Text Serif" pitchFamily="50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doc_carac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31" y="688769"/>
            <a:ext cx="5977770" cy="50142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8764" y="3743031"/>
            <a:ext cx="57832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Septiembre de 1994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Conferencia Episcopal Latinoamericana pide a los obispos que inicien los procesos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 de los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Mártires</a:t>
            </a:r>
            <a:b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propias diócesis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10" name="Connettore 1 9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765" y="3600527"/>
            <a:ext cx="5664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Febrero de 1996</a:t>
            </a:r>
            <a:b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Conferencia Episcopal de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Guatemala pide al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Juan Pablo II la introducción de la Causa de 77 Mártires Catequistas, entre los cuales está el </a:t>
            </a:r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Hno. 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doc_guate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10" y="712518"/>
            <a:ext cx="5838685" cy="500360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1 11"/>
          <p:cNvCxnSpPr/>
          <p:nvPr/>
        </p:nvCxnSpPr>
        <p:spPr>
          <a:xfrm>
            <a:off x="7333307" y="4187227"/>
            <a:ext cx="1579830" cy="1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jmiller.jpg"/>
          <p:cNvPicPr>
            <a:picLocks noChangeAspect="1"/>
          </p:cNvPicPr>
          <p:nvPr/>
        </p:nvPicPr>
        <p:blipFill>
          <a:blip r:embed="rId2"/>
          <a:srcRect r="5534"/>
          <a:stretch>
            <a:fillRect/>
          </a:stretch>
        </p:blipFill>
        <p:spPr>
          <a:xfrm>
            <a:off x="7765576" y="616727"/>
            <a:ext cx="4426424" cy="576037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02293" y="2265809"/>
            <a:ext cx="32744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de septiembre de 2009</a:t>
            </a:r>
          </a:p>
          <a:p>
            <a:pPr algn="ctr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inicia la Causa de Beatifición del</a:t>
            </a:r>
          </a:p>
          <a:p>
            <a:pPr algn="ctr"/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Hermano </a:t>
            </a:r>
          </a:p>
          <a:p>
            <a:pPr algn="ctr"/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 </a:t>
            </a:r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</a:t>
            </a:r>
          </a:p>
          <a:p>
            <a:pPr algn="ctr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recibe el título de </a:t>
            </a:r>
          </a:p>
          <a:p>
            <a:pPr algn="ctr"/>
            <a:r>
              <a:rPr lang="es-ES" sz="22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Siervo </a:t>
            </a:r>
            <a:r>
              <a:rPr lang="es-ES" sz="2200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endParaRPr lang="en-US" sz="2200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 descr="diohueh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" y="2599039"/>
            <a:ext cx="2806015" cy="3431724"/>
          </a:xfrm>
          <a:prstGeom prst="rect">
            <a:avLst/>
          </a:prstGeom>
        </p:spPr>
      </p:pic>
      <p:pic>
        <p:nvPicPr>
          <p:cNvPr id="12" name="Immagine 11" descr="arcichica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48" y="1657470"/>
            <a:ext cx="2806015" cy="34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2336" y="1021100"/>
            <a:ext cx="613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de Octubre de 2009 </a:t>
            </a:r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miembros del Tribunal Diocesano de Chicago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magine 10" descr="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17" y="1888769"/>
            <a:ext cx="3214712" cy="2429300"/>
          </a:xfrm>
          <a:prstGeom prst="rect">
            <a:avLst/>
          </a:prstGeom>
        </p:spPr>
      </p:pic>
      <p:pic>
        <p:nvPicPr>
          <p:cNvPr id="12" name="Immagine 11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11" y="1921341"/>
            <a:ext cx="4925204" cy="37151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86854" y="4285662"/>
            <a:ext cx="61414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de Septiembre de </a:t>
            </a:r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b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Hermana MADELEVA Manzanares Suazo presta juramento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Obispo, el Promotor de Justicia y el Notario.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31466" y="36205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Rettangolo 4"/>
          <p:cNvSpPr/>
          <p:nvPr/>
        </p:nvSpPr>
        <p:spPr>
          <a:xfrm>
            <a:off x="11831466" y="1413228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1831466" y="3003539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1831466" y="383963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1831466" y="4725867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Rettangolo 8"/>
          <p:cNvSpPr/>
          <p:nvPr/>
        </p:nvSpPr>
        <p:spPr>
          <a:xfrm>
            <a:off x="11831466" y="569390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10994" y="490122"/>
            <a:ext cx="426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 PRIMEROS AÑOS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23641" y="1302618"/>
            <a:ext cx="3361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FORMACIÓN INTELECTUAL Y RELIGIOSA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82016" y="3011597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PROFESOR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310578" y="3847693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MISIONERO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310578" y="4733925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MARTIRIO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046720" y="5590670"/>
            <a:ext cx="3625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BATIFICACIÓN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195" y="248193"/>
            <a:ext cx="3531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Hermano</a:t>
            </a:r>
            <a:endParaRPr lang="it-IT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  <a:r>
              <a:rPr lang="it-IT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(1944  - 1982)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2336" y="759842"/>
            <a:ext cx="6138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en la Diócesis de La Crosse</a:t>
            </a:r>
            <a:b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 diócesis en la cual nació James Miller)</a:t>
            </a:r>
            <a:endParaRPr lang="it-I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2440389" y="3872463"/>
            <a:ext cx="43509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it-IT" sz="22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testigos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Miller y Ralph Miller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Patricia Richter Miller     	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Louise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Shafranski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Miller 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(los 2 hermanos y las 2 hermanas  de James)</a:t>
            </a:r>
          </a:p>
        </p:txBody>
      </p:sp>
      <p:pic>
        <p:nvPicPr>
          <p:cNvPr id="12" name="Immagine 11" descr="diocesilacro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2" y="3058311"/>
            <a:ext cx="1921192" cy="2629672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pic>
        <p:nvPicPr>
          <p:cNvPr id="14" name="Immagine 13" descr="famig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42" y="2143256"/>
            <a:ext cx="5144589" cy="3828108"/>
          </a:xfrm>
          <a:prstGeom prst="rect">
            <a:avLst/>
          </a:prstGeom>
        </p:spPr>
      </p:pic>
      <p:pic>
        <p:nvPicPr>
          <p:cNvPr id="15" name="Immagine 14" descr="casamill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47" y="1652469"/>
            <a:ext cx="3051278" cy="1642077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6877457" y="5665421"/>
            <a:ext cx="5175113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FAMILIA MILLER 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su casa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de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beatificación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61291"/>
            <a:ext cx="560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canónico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err="1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Parte</a:t>
            </a:r>
            <a:endParaRPr lang="it-IT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camino luminoso del martirio del Hno.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88060" y="1160060"/>
            <a:ext cx="11541645" cy="4572792"/>
            <a:chOff x="488060" y="681387"/>
            <a:chExt cx="11541645" cy="5051466"/>
          </a:xfrm>
        </p:grpSpPr>
        <p:cxnSp>
          <p:nvCxnSpPr>
            <p:cNvPr id="6" name="Connettore 1 5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4967785" y="1351128"/>
            <a:ext cx="704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</a:t>
            </a:r>
            <a:r>
              <a:rPr lang="it-IT" sz="2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martyrio</a:t>
            </a:r>
            <a:r>
              <a:rPr lang="it-IT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 </a:t>
            </a:r>
            <a:r>
              <a:rPr lang="it-IT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IACOBI ALFREDI MILLER</a:t>
            </a:r>
            <a:endParaRPr lang="en-US" sz="22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54890" y="2197289"/>
            <a:ext cx="6168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</a:t>
            </a:r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páginas</a:t>
            </a:r>
            <a:r>
              <a:rPr lang="es-ES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divididas en </a:t>
            </a:r>
            <a:r>
              <a:rPr lang="es-ES" sz="22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s-ES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secciones</a:t>
            </a:r>
            <a:endParaRPr lang="it-IT" sz="22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46463" y="2657046"/>
            <a:ext cx="6182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DEL RELATOR</a:t>
            </a:r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 (CON LA BIOGRAFÍA: 7 CAPÍTULOS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TESTIUM (TESTIMONIOS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DOCUMENTORUM (DOCUMENTOS)</a:t>
            </a:r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(RELATIONES)</a:t>
            </a:r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ICONOGRAFIA </a:t>
            </a:r>
          </a:p>
        </p:txBody>
      </p:sp>
      <p:pic>
        <p:nvPicPr>
          <p:cNvPr id="13" name="Immagine 12" descr="posi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2034491"/>
            <a:ext cx="4166671" cy="40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2" y="274317"/>
            <a:ext cx="445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primeros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91794" y="0"/>
            <a:ext cx="6000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Wisconsin</a:t>
            </a:r>
            <a:endParaRPr lang="en-US" sz="44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0" y="5133703"/>
            <a:ext cx="12192000" cy="1588"/>
          </a:xfrm>
          <a:prstGeom prst="line">
            <a:avLst/>
          </a:prstGeom>
          <a:ln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0" y="5255623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Nació el 21 de Septiembre de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Ellis (Stevens Point), Wisconsin, USA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307977" y="5255623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fue alumno de la Pacelli High School de los Hermanos de las Escuelas Cristianas en Stevens Point 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772990" y="6120228"/>
            <a:ext cx="388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fue alumno de la Edison Public School de Ellis.</a:t>
            </a:r>
          </a:p>
        </p:txBody>
      </p:sp>
      <p:pic>
        <p:nvPicPr>
          <p:cNvPr id="9" name="Immagine 8" descr="lineate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7" y="5366399"/>
            <a:ext cx="5159828" cy="7017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0896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26578" y="5424901"/>
            <a:ext cx="197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7992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casamil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70" y="2800752"/>
            <a:ext cx="4159319" cy="2238381"/>
          </a:xfrm>
          <a:prstGeom prst="rect">
            <a:avLst/>
          </a:prstGeom>
        </p:spPr>
      </p:pic>
      <p:pic>
        <p:nvPicPr>
          <p:cNvPr id="14" name="Immagine 13" descr="stevenspo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57" y="848635"/>
            <a:ext cx="4845280" cy="41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-1" y="4023361"/>
            <a:ext cx="5394961" cy="246888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lineatem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6826" y="4654187"/>
            <a:ext cx="1223964" cy="13951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89165" y="4087012"/>
            <a:ext cx="3884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9B1E24"/>
                </a:solidFill>
                <a:latin typeface="Indivisa Text Serif" pitchFamily="50" charset="0"/>
              </a:rPr>
              <a:t>31 </a:t>
            </a:r>
            <a:r>
              <a:rPr lang="es-ES" sz="1600" b="1" dirty="0">
                <a:solidFill>
                  <a:srgbClr val="9B1E24"/>
                </a:solidFill>
                <a:latin typeface="Indivisa Text Serif" pitchFamily="50" charset="0"/>
              </a:rPr>
              <a:t>de agosto de 1963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erif" pitchFamily="50" charset="0"/>
              </a:rPr>
              <a:t>: emite sus Primeros Votos e inicia el Escolasticado en Winona, donde frecuenta, también, la Saint Mary’s University</a:t>
            </a:r>
            <a:endParaRPr lang="en-US" sz="1600" b="1" dirty="0">
              <a:solidFill>
                <a:srgbClr val="9B1E24"/>
              </a:solidFill>
              <a:latin typeface="Indivisa Text Serif" pitchFamily="50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89165" y="5363949"/>
            <a:ext cx="3884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año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entra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Congregación de l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Hermanos de las Escuelas Cristianas e  inicia el Aspirantado en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Glencoe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(Illinois)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817" y="4719506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5019" y="5377828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juonor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162595"/>
            <a:ext cx="6400391" cy="424785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586754" y="0"/>
            <a:ext cx="605246" cy="6858000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97039" y="0"/>
            <a:ext cx="5185695" cy="457200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805748" y="899063"/>
            <a:ext cx="530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1967-1969 CRETIN HIGH SCHOOL </a:t>
            </a: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una “Academia Militar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  tenía un curso del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JROTIC 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(Junior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 Officers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Training Corps), del cual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Hno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fue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Quartermaster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05748" y="0"/>
            <a:ext cx="538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Paul, MN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foto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943944"/>
            <a:ext cx="8864045" cy="3631474"/>
          </a:xfrm>
          <a:prstGeom prst="rect">
            <a:avLst/>
          </a:prstGeom>
        </p:spPr>
      </p:pic>
      <p:pic>
        <p:nvPicPr>
          <p:cNvPr id="7" name="Immagine 6" descr="foto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544" y="2943944"/>
            <a:ext cx="2373635" cy="36425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252132" y="2943944"/>
            <a:ext cx="182880" cy="36363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Misionero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nicara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78" y="0"/>
            <a:ext cx="5434522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82620" y="2614899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Nicaragua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14651" y="3411941"/>
            <a:ext cx="5445457" cy="344606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251109" y="3473019"/>
            <a:ext cx="5307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pidió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irse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misión.</a:t>
            </a: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enviado a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BLUEFIELDS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(1969 – 1975)</a:t>
            </a: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después a PUERTO CABEZAS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– 1979)</a:t>
            </a:r>
          </a:p>
          <a:p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 lasalianas del Distrito de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Winiona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(EE.UU.) en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Nicaragua en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ochenta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BLUEFIELD: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Josè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PUERTO CABEZAS: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Bartolomè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Colón 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WASPAM: Istituto La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269242" y="551561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269242" y="5763546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1269242" y="633675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29947" y="2060811"/>
            <a:ext cx="6543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de 1981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fue enviado a </a:t>
            </a:r>
          </a:p>
          <a:p>
            <a:pPr algn="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pPr algn="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INDIGENA LA SALLE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Centro de Acogida, que contaba de 120 a 150 jóvenes </a:t>
            </a:r>
          </a:p>
          <a:p>
            <a:pPr algn="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indígenas que recibieron educación y fueron enviados a trabajar.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50656" y="267484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15904" y="5350976"/>
            <a:ext cx="9476096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Aquí será asesinado el 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de </a:t>
            </a:r>
            <a:r>
              <a:rPr lang="es-E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febrero de 1982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809739" y="5340797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  <p:pic>
        <p:nvPicPr>
          <p:cNvPr id="7" name="Immagine 6" descr="centroindig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870" y="1392071"/>
            <a:ext cx="4138130" cy="3268639"/>
          </a:xfrm>
          <a:prstGeom prst="rect">
            <a:avLst/>
          </a:prstGeom>
        </p:spPr>
      </p:pic>
      <p:pic>
        <p:nvPicPr>
          <p:cNvPr id="8" name="Immagine 7" descr="targami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8" y="4563073"/>
            <a:ext cx="3056044" cy="2097034"/>
          </a:xfrm>
          <a:prstGeom prst="rect">
            <a:avLst/>
          </a:prstGeom>
          <a:ln>
            <a:solidFill>
              <a:srgbClr val="9B1E24"/>
            </a:solidFill>
          </a:ln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qué fue asesinado el </a:t>
            </a:r>
            <a:r>
              <a:rPr lang="es-ES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Hno. James </a:t>
            </a:r>
            <a:r>
              <a:rPr lang="es-ES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S" sz="2400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 es considerado </a:t>
            </a:r>
            <a:r>
              <a:rPr lang="es-ES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“Mártir”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5660" y="1473958"/>
            <a:ext cx="11778018" cy="5158854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1831466" y="156408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1831466" y="293802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1831466" y="4086258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1831466" y="536332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7842" y="1545856"/>
            <a:ext cx="8693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años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1970-1990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gobierno de Guatemala se enfrentó con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 crueldad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Iglesia católica. Fue una verdadera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persecución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produjo muchas víctimas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todo entre el clero y los religiosos, culpables solamente de defender, 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Cristo, los derechos de los pobres y de los indígenas, </a:t>
            </a:r>
            <a:endPara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expulsados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razón de sus tierras, perseguidos o asesinados.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48167" y="2948161"/>
            <a:ext cx="857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“odium fidei ex parte persecutoris”,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exige para una declaración canónica de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martírio, </a:t>
            </a:r>
            <a:r>
              <a:rPr lang="es-ES" sz="16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que se manifiesta </a:t>
            </a:r>
            <a:r>
              <a:rPr lang="es-ES" sz="16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 de aquellos que actúan en nombre de su fe.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37341" y="3958105"/>
            <a:ext cx="929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Hermanos de las Escuelas Cristianas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dirigían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b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 en las que acogían exclusivamente jóvenes “indígenas”. </a:t>
            </a:r>
            <a:r>
              <a:rPr lang="es-ES" sz="16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6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Hno. James era vice director  del Centro Indígena La Salle de Huehuetenango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51379" y="5202104"/>
            <a:ext cx="1016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kk-KZ" sz="16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“acceptatio martyrii ex parte Servi Dei”.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Hno. James resistió a las presiones de sus familiares y de sus co-hermanos que, cuando fue a Estados Unidos para la intervenciٴón quirúrgica en la rodilla,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suplicaban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no regresara a Guatemala, dada la situación de gran peligro. 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809739" y="5040549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uta_m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68" y="1255594"/>
            <a:ext cx="7464918" cy="53840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327395"/>
            <a:ext cx="5254389" cy="707886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chaqueta de trabajo del </a:t>
            </a:r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Hermano James con 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agujeros de las balas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8501390" y="3167389"/>
            <a:ext cx="6858002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777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Indivisa Text Serif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Parente</dc:creator>
  <cp:lastModifiedBy>Fabio Parente</cp:lastModifiedBy>
  <cp:revision>93</cp:revision>
  <dcterms:created xsi:type="dcterms:W3CDTF">2019-10-29T14:55:02Z</dcterms:created>
  <dcterms:modified xsi:type="dcterms:W3CDTF">2020-01-09T10:54:12Z</dcterms:modified>
</cp:coreProperties>
</file>